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5_651B5C37.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9FE0D7-D7EA-2031-6C6A-F8F6795EB0BD}" name="Rasmus Bruun" initials="RB" userId="S-1-5-21-2100284113-1573851820-878952375-18798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224" autoAdjust="0"/>
  </p:normalViewPr>
  <p:slideViewPr>
    <p:cSldViewPr snapToGrid="0">
      <p:cViewPr varScale="1">
        <p:scale>
          <a:sx n="83" d="100"/>
          <a:sy n="83" d="100"/>
        </p:scale>
        <p:origin x="16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modernComment_105_651B5C37.xml><?xml version="1.0" encoding="utf-8"?>
<p188:cmLst xmlns:a="http://schemas.openxmlformats.org/drawingml/2006/main" xmlns:r="http://schemas.openxmlformats.org/officeDocument/2006/relationships" xmlns:p188="http://schemas.microsoft.com/office/powerpoint/2018/8/main">
  <p188:cm id="{6B669904-7433-4467-83A8-C86771D86382}" authorId="{8B9FE0D7-D7EA-2031-6C6A-F8F6795EB0BD}" created="2025-05-14T14:56:09.989">
    <pc:sldMkLst xmlns:pc="http://schemas.microsoft.com/office/powerpoint/2013/main/command">
      <pc:docMk/>
      <pc:sldMk cId="1696291895" sldId="261"/>
    </pc:sldMkLst>
    <p188:txBody>
      <a:bodyPr/>
      <a:lstStyle/>
      <a:p>
        <a:r>
          <a:rPr lang="da-DK"/>
          <a:t>Det forstyrrer mig visuelt at de blå kasser skifter form på slide 6, 7 og 8. Vil forslå at I bruger den samme form.</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AA9550-1D22-440C-9077-A47F109F7404}" type="datetimeFigureOut">
              <a:rPr lang="da-DK" smtClean="0"/>
              <a:t>21-05-2025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471AF1-31C9-4F20-AE34-3441D231ABB5}" type="slidenum">
              <a:rPr lang="da-DK" smtClean="0"/>
              <a:t>‹nr.›</a:t>
            </a:fld>
            <a:endParaRPr lang="da-DK"/>
          </a:p>
        </p:txBody>
      </p:sp>
    </p:spTree>
    <p:extLst>
      <p:ext uri="{BB962C8B-B14F-4D97-AF65-F5344CB8AC3E}">
        <p14:creationId xmlns:p14="http://schemas.microsoft.com/office/powerpoint/2010/main" val="280288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3E471AF1-31C9-4F20-AE34-3441D231ABB5}" type="slidenum">
              <a:rPr lang="da-DK" smtClean="0"/>
              <a:t>6</a:t>
            </a:fld>
            <a:endParaRPr lang="da-DK"/>
          </a:p>
        </p:txBody>
      </p:sp>
    </p:spTree>
    <p:extLst>
      <p:ext uri="{BB962C8B-B14F-4D97-AF65-F5344CB8AC3E}">
        <p14:creationId xmlns:p14="http://schemas.microsoft.com/office/powerpoint/2010/main" val="1041405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5A771-2A23-E4ED-4A95-C92A2C258CA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522251D-71DB-8DA6-D0A0-C408E765F8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76EC3559-1C0D-534C-33B4-84CE4602FD7C}"/>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1369B280-E8B2-B764-D324-7F1A4508868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4694D0C-4F56-D595-F22B-DDA7401D312F}"/>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01602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C2484-1B03-05B2-1E92-C37BC0C0F7FE}"/>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4A14F7FC-56E1-A1D5-4F92-336B2C7EAE5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20A4668-4639-B4C1-72FB-6A38568B836A}"/>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2490631B-552A-9EC8-A715-5B8A3BF231D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8F76F97-DDBA-0361-EFFA-04D695BA5ED5}"/>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86348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D51E23C-C379-75B4-9641-15E86082D64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1D63756-5A82-C488-56E1-819F114FE90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54FBF1D-C1E0-487F-11BF-FD29763E58B9}"/>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A8AF3004-3886-4690-5532-2F6F6360BAA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1986030-7028-D647-A603-DE1828CA863B}"/>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62379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C5EB5-E162-5940-DE3F-C30C99E7E0EE}"/>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A79C22B-41A9-1688-41C2-EF7CFB66732F}"/>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684362B-E663-6F57-52E0-53AEB2051419}"/>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E44D08AB-0B18-2C63-2C65-4E66E772258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F54473E-0379-112C-42A0-BC0B2CB84EC3}"/>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54477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D091D-0C31-923B-914C-328CCD582260}"/>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473EE59C-9338-5161-4E03-9456CBCF53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ACD5E49-710A-BD5E-6F78-EFF8F5E433D4}"/>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DA11AC38-95BB-2FC2-0677-9D1857A0B47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46777A3-6B6E-45EE-63F6-C93204F91B1F}"/>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77417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4F552-7C5B-8336-F719-E1DA5633427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3019EE44-3224-F14E-AD84-FCE6E224CE44}"/>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3051B17F-43D6-9C82-7EF5-AB571FA31F7B}"/>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AD683E0-818A-C22A-C16E-78C9C1B3E031}"/>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D2349B0F-F20B-E681-5110-08FE30B6128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1486B60-56EB-43DE-A4EA-7B676C9BC5F7}"/>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69581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43F97-12F7-1C35-A588-40C16E80C6BC}"/>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D0DADCE-C2DF-E08A-A287-020DA730A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B040C0D-F350-F660-84CC-18414753438A}"/>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EE71342-5FB8-194E-BFEA-5CFF51EF17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DF79095-83BE-D488-C60F-B659042092D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EE125547-8868-D9AC-C026-81C37812A6AD}"/>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8" name="Pladsholder til sidefod 7">
            <a:extLst>
              <a:ext uri="{FF2B5EF4-FFF2-40B4-BE49-F238E27FC236}">
                <a16:creationId xmlns:a16="http://schemas.microsoft.com/office/drawing/2014/main" id="{9B306CE8-AFF7-6F81-1CEA-02106B3DDED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014B975B-64E1-7F1B-1D7A-0BE4CB887F12}"/>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80584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7269D-591B-1D0A-2C08-EA3C2758B74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F9BD016B-7C62-0817-57D0-15B38C258E13}"/>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4" name="Pladsholder til sidefod 3">
            <a:extLst>
              <a:ext uri="{FF2B5EF4-FFF2-40B4-BE49-F238E27FC236}">
                <a16:creationId xmlns:a16="http://schemas.microsoft.com/office/drawing/2014/main" id="{2091DED3-C1CB-A658-2695-CC7066CF2D4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743FCAE-A22E-F472-AB31-A4B3BC51EA29}"/>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64106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BD1CB51-1106-3415-B022-70F613B04CF4}"/>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3" name="Pladsholder til sidefod 2">
            <a:extLst>
              <a:ext uri="{FF2B5EF4-FFF2-40B4-BE49-F238E27FC236}">
                <a16:creationId xmlns:a16="http://schemas.microsoft.com/office/drawing/2014/main" id="{EB4AE162-B91C-94CD-5F58-6D9AE4027ED2}"/>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738E1E0B-E7EE-FE90-737C-4E2CFEC5629C}"/>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57138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04A80-9887-3D11-E400-0FF0F7CF59D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3F0764F4-6D87-4862-CEB3-8240E368E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26FECE9-0AE8-D34E-A639-49CD730FF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1D48B6B-0EA2-849A-4A50-C6495F703B2F}"/>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3174ECC7-E1EA-AE27-89B9-1AEA7EB7D69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2C00326-7FCE-BE7C-982E-95524EF24C4E}"/>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74461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389A9F-F6F9-F0A5-F21C-ABD210A0BA2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7C074E2B-F21F-B430-FA2D-3499FBD991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B8BD72C-A0F5-8777-1E60-C5DB62273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10F06A2D-E127-3E06-567E-8ABF6E7DA053}"/>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C32CE29D-54BC-4221-3485-615F8576292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0A5106C-853F-B217-8504-7863724FC60E}"/>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413553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506E932-7C70-A859-DD08-6905FA11C6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128341A-FB9E-62DA-C6D5-B09ED74D3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CFEFE7D-A1F2-97DC-7A76-76AE1D95A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C3852993-48C1-E5CE-7752-C06A4F11E5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398A2820-3586-D933-0D18-5FD76DD87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23142D-6E83-460B-AB29-B5699724EED6}" type="slidenum">
              <a:rPr lang="da-DK" smtClean="0"/>
              <a:t>‹nr.›</a:t>
            </a:fld>
            <a:endParaRPr lang="da-DK"/>
          </a:p>
        </p:txBody>
      </p:sp>
    </p:spTree>
    <p:extLst>
      <p:ext uri="{BB962C8B-B14F-4D97-AF65-F5344CB8AC3E}">
        <p14:creationId xmlns:p14="http://schemas.microsoft.com/office/powerpoint/2010/main" val="3254270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05_651B5C37.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22C7FE-0E4D-60A3-FA53-0C93347D6B76}"/>
              </a:ext>
            </a:extLst>
          </p:cNvPr>
          <p:cNvSpPr>
            <a:spLocks noGrp="1"/>
          </p:cNvSpPr>
          <p:nvPr>
            <p:ph type="ctrTitle"/>
          </p:nvPr>
        </p:nvSpPr>
        <p:spPr/>
        <p:txBody>
          <a:bodyPr/>
          <a:lstStyle/>
          <a:p>
            <a:r>
              <a:rPr lang="da-DK" dirty="0"/>
              <a:t>Det kommunale beredskab på overgrebsområdet</a:t>
            </a:r>
          </a:p>
        </p:txBody>
      </p:sp>
      <p:sp>
        <p:nvSpPr>
          <p:cNvPr id="3" name="Undertitel 2">
            <a:extLst>
              <a:ext uri="{FF2B5EF4-FFF2-40B4-BE49-F238E27FC236}">
                <a16:creationId xmlns:a16="http://schemas.microsoft.com/office/drawing/2014/main" id="{E735F255-1A6F-E1E0-603A-8C92F7CA8285}"/>
              </a:ext>
            </a:extLst>
          </p:cNvPr>
          <p:cNvSpPr>
            <a:spLocks noGrp="1"/>
          </p:cNvSpPr>
          <p:nvPr>
            <p:ph type="subTitle" idx="1"/>
          </p:nvPr>
        </p:nvSpPr>
        <p:spPr/>
        <p:txBody>
          <a:bodyPr/>
          <a:lstStyle/>
          <a:p>
            <a:r>
              <a:rPr lang="da-DK" dirty="0"/>
              <a:t>XX Kommune, dato, årstal</a:t>
            </a:r>
          </a:p>
        </p:txBody>
      </p:sp>
    </p:spTree>
    <p:extLst>
      <p:ext uri="{BB962C8B-B14F-4D97-AF65-F5344CB8AC3E}">
        <p14:creationId xmlns:p14="http://schemas.microsoft.com/office/powerpoint/2010/main" val="318536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E5DDD5-256F-9146-01EF-0FE9BBD19AB3}"/>
              </a:ext>
            </a:extLst>
          </p:cNvPr>
          <p:cNvSpPr>
            <a:spLocks noGrp="1"/>
          </p:cNvSpPr>
          <p:nvPr>
            <p:ph type="title"/>
          </p:nvPr>
        </p:nvSpPr>
        <p:spPr/>
        <p:txBody>
          <a:bodyPr/>
          <a:lstStyle/>
          <a:p>
            <a:r>
              <a:rPr lang="da-DK" dirty="0"/>
              <a:t>Hvad er et kommunalt beredskab?</a:t>
            </a:r>
          </a:p>
        </p:txBody>
      </p:sp>
      <p:sp>
        <p:nvSpPr>
          <p:cNvPr id="3" name="Pladsholder til indhold 2">
            <a:extLst>
              <a:ext uri="{FF2B5EF4-FFF2-40B4-BE49-F238E27FC236}">
                <a16:creationId xmlns:a16="http://schemas.microsoft.com/office/drawing/2014/main" id="{AF4D1FDE-21F1-4552-16E2-85B829805D58}"/>
              </a:ext>
            </a:extLst>
          </p:cNvPr>
          <p:cNvSpPr>
            <a:spLocks noGrp="1"/>
          </p:cNvSpPr>
          <p:nvPr>
            <p:ph idx="1"/>
          </p:nvPr>
        </p:nvSpPr>
        <p:spPr/>
        <p:txBody>
          <a:bodyPr/>
          <a:lstStyle/>
          <a:p>
            <a:pPr marL="0" indent="0">
              <a:buNone/>
            </a:pPr>
            <a:r>
              <a:rPr lang="da-DK" sz="2000" dirty="0"/>
              <a:t>Barnets lov, § 15, stk. 2:</a:t>
            </a:r>
          </a:p>
          <a:p>
            <a:pPr marL="0" indent="0">
              <a:buNone/>
            </a:pPr>
            <a:r>
              <a:rPr lang="da-DK" sz="2000" i="1" dirty="0"/>
              <a:t>Kommunalbestyrelsen skal udarbejde et beredskab til forebyggelse og tidlig opsporing af overgreb mod børn og unge og til behandling af sager om sådanne overgreb. Beredskabet skal udformes skriftligt, vedtages af kommunalbestyrelsen og offentliggøres. Kommunalbestyrelsen skal revidere beredskabet løbende efter behov, dog som minimum hvert fjerde år.</a:t>
            </a:r>
          </a:p>
          <a:p>
            <a:pPr marL="0" indent="0">
              <a:buNone/>
            </a:pPr>
            <a:endParaRPr lang="da-DK" dirty="0"/>
          </a:p>
        </p:txBody>
      </p:sp>
      <p:sp>
        <p:nvSpPr>
          <p:cNvPr id="4" name="Ellipse 3">
            <a:extLst>
              <a:ext uri="{FF2B5EF4-FFF2-40B4-BE49-F238E27FC236}">
                <a16:creationId xmlns:a16="http://schemas.microsoft.com/office/drawing/2014/main" id="{260884FF-B243-7851-41DC-42936EEEBC2E}"/>
              </a:ext>
            </a:extLst>
          </p:cNvPr>
          <p:cNvSpPr/>
          <p:nvPr/>
        </p:nvSpPr>
        <p:spPr>
          <a:xfrm>
            <a:off x="2665562" y="3735238"/>
            <a:ext cx="6107501" cy="244172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I det kommunale beredskab beskriver kommunen, hvordan den vil arbejde med forebyggelse, opsporing og håndtering af overgreb, herunder om der skal være særlig opmærksomhed på udvalgte temaer. </a:t>
            </a:r>
          </a:p>
        </p:txBody>
      </p:sp>
    </p:spTree>
    <p:extLst>
      <p:ext uri="{BB962C8B-B14F-4D97-AF65-F5344CB8AC3E}">
        <p14:creationId xmlns:p14="http://schemas.microsoft.com/office/powerpoint/2010/main" val="1372381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77B47E-015B-FE74-B062-3605DAC578CB}"/>
              </a:ext>
            </a:extLst>
          </p:cNvPr>
          <p:cNvSpPr>
            <a:spLocks noGrp="1"/>
          </p:cNvSpPr>
          <p:nvPr>
            <p:ph type="title"/>
          </p:nvPr>
        </p:nvSpPr>
        <p:spPr/>
        <p:txBody>
          <a:bodyPr/>
          <a:lstStyle/>
          <a:p>
            <a:r>
              <a:rPr lang="da-DK" dirty="0"/>
              <a:t>XX Kommunes beredskab er revideret </a:t>
            </a:r>
          </a:p>
        </p:txBody>
      </p:sp>
      <p:sp>
        <p:nvSpPr>
          <p:cNvPr id="3" name="Pladsholder til indhold 2">
            <a:extLst>
              <a:ext uri="{FF2B5EF4-FFF2-40B4-BE49-F238E27FC236}">
                <a16:creationId xmlns:a16="http://schemas.microsoft.com/office/drawing/2014/main" id="{596DC610-0CDC-2E2E-D42F-9F513298B8CE}"/>
              </a:ext>
            </a:extLst>
          </p:cNvPr>
          <p:cNvSpPr>
            <a:spLocks noGrp="1"/>
          </p:cNvSpPr>
          <p:nvPr>
            <p:ph sz="half" idx="1"/>
          </p:nvPr>
        </p:nvSpPr>
        <p:spPr/>
        <p:txBody>
          <a:bodyPr/>
          <a:lstStyle/>
          <a:p>
            <a:r>
              <a:rPr lang="da-DK" dirty="0"/>
              <a:t>Beskriv arbejdsproces</a:t>
            </a:r>
            <a:br>
              <a:rPr lang="da-DK" dirty="0"/>
            </a:br>
            <a:r>
              <a:rPr lang="da-DK" dirty="0"/>
              <a:t>Input</a:t>
            </a:r>
            <a:br>
              <a:rPr lang="da-DK" dirty="0"/>
            </a:br>
            <a:r>
              <a:rPr lang="da-DK" dirty="0"/>
              <a:t>Skriveproces</a:t>
            </a:r>
            <a:br>
              <a:rPr lang="da-DK" dirty="0"/>
            </a:br>
            <a:r>
              <a:rPr lang="da-DK" dirty="0"/>
              <a:t>Kvalitetssikring</a:t>
            </a:r>
            <a:br>
              <a:rPr lang="da-DK" dirty="0"/>
            </a:br>
            <a:r>
              <a:rPr lang="da-DK" dirty="0"/>
              <a:t>Høring</a:t>
            </a:r>
            <a:br>
              <a:rPr lang="da-DK" dirty="0"/>
            </a:br>
            <a:r>
              <a:rPr lang="da-DK" dirty="0"/>
              <a:t>Politisk godkendelse</a:t>
            </a:r>
          </a:p>
        </p:txBody>
      </p:sp>
      <p:sp>
        <p:nvSpPr>
          <p:cNvPr id="4" name="Pladsholder til indhold 3">
            <a:extLst>
              <a:ext uri="{FF2B5EF4-FFF2-40B4-BE49-F238E27FC236}">
                <a16:creationId xmlns:a16="http://schemas.microsoft.com/office/drawing/2014/main" id="{ACE7A2D8-8D3F-E1DA-7F5F-CDDA3E554ABD}"/>
              </a:ext>
            </a:extLst>
          </p:cNvPr>
          <p:cNvSpPr>
            <a:spLocks noGrp="1"/>
          </p:cNvSpPr>
          <p:nvPr>
            <p:ph sz="half" idx="2"/>
          </p:nvPr>
        </p:nvSpPr>
        <p:spPr/>
        <p:txBody>
          <a:bodyPr/>
          <a:lstStyle/>
          <a:p>
            <a:r>
              <a:rPr lang="da-DK" dirty="0"/>
              <a:t>Navne på arbejdsgruppe-medlemmer</a:t>
            </a:r>
          </a:p>
        </p:txBody>
      </p:sp>
      <p:sp>
        <p:nvSpPr>
          <p:cNvPr id="5" name="Tekstfelt 4">
            <a:extLst>
              <a:ext uri="{FF2B5EF4-FFF2-40B4-BE49-F238E27FC236}">
                <a16:creationId xmlns:a16="http://schemas.microsoft.com/office/drawing/2014/main" id="{52973342-3168-B961-CAC4-922C552ED29F}"/>
              </a:ext>
            </a:extLst>
          </p:cNvPr>
          <p:cNvSpPr txBox="1"/>
          <p:nvPr/>
        </p:nvSpPr>
        <p:spPr>
          <a:xfrm>
            <a:off x="2898475" y="5434642"/>
            <a:ext cx="5822831" cy="369332"/>
          </a:xfrm>
          <a:prstGeom prst="rect">
            <a:avLst/>
          </a:prstGeom>
          <a:noFill/>
        </p:spPr>
        <p:txBody>
          <a:bodyPr wrap="square" rtlCol="0">
            <a:spAutoFit/>
          </a:bodyPr>
          <a:lstStyle/>
          <a:p>
            <a:r>
              <a:rPr lang="da-DK" dirty="0"/>
              <a:t>Link til det kommunale beredskab for XX Kommune</a:t>
            </a:r>
          </a:p>
        </p:txBody>
      </p:sp>
    </p:spTree>
    <p:extLst>
      <p:ext uri="{BB962C8B-B14F-4D97-AF65-F5344CB8AC3E}">
        <p14:creationId xmlns:p14="http://schemas.microsoft.com/office/powerpoint/2010/main" val="340515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BC31D9-BC59-1B28-C5F3-EFA171580338}"/>
              </a:ext>
            </a:extLst>
          </p:cNvPr>
          <p:cNvSpPr>
            <a:spLocks noGrp="1"/>
          </p:cNvSpPr>
          <p:nvPr>
            <p:ph type="title"/>
          </p:nvPr>
        </p:nvSpPr>
        <p:spPr/>
        <p:txBody>
          <a:bodyPr/>
          <a:lstStyle/>
          <a:p>
            <a:r>
              <a:rPr lang="da-DK" dirty="0"/>
              <a:t>Navn på dagens arrangement + dato, årstal</a:t>
            </a:r>
            <a:br>
              <a:rPr lang="da-DK" dirty="0"/>
            </a:br>
            <a:r>
              <a:rPr lang="da-DK" sz="1600" dirty="0"/>
              <a:t>Teammøde, ledermøde, temadag, kickoff …</a:t>
            </a:r>
            <a:endParaRPr lang="da-DK" dirty="0"/>
          </a:p>
        </p:txBody>
      </p:sp>
      <p:sp>
        <p:nvSpPr>
          <p:cNvPr id="3" name="Pladsholder til indhold 2">
            <a:extLst>
              <a:ext uri="{FF2B5EF4-FFF2-40B4-BE49-F238E27FC236}">
                <a16:creationId xmlns:a16="http://schemas.microsoft.com/office/drawing/2014/main" id="{062EFBF6-ACBE-A99E-D1BA-6492DF7DE233}"/>
              </a:ext>
            </a:extLst>
          </p:cNvPr>
          <p:cNvSpPr>
            <a:spLocks noGrp="1"/>
          </p:cNvSpPr>
          <p:nvPr>
            <p:ph idx="1"/>
          </p:nvPr>
        </p:nvSpPr>
        <p:spPr/>
        <p:txBody>
          <a:bodyPr/>
          <a:lstStyle/>
          <a:p>
            <a:r>
              <a:rPr lang="da-DK" dirty="0"/>
              <a:t>Formål med arrangementet</a:t>
            </a:r>
          </a:p>
          <a:p>
            <a:r>
              <a:rPr lang="da-DK" dirty="0"/>
              <a:t>Deltagerkreds</a:t>
            </a:r>
          </a:p>
          <a:p>
            <a:r>
              <a:rPr lang="da-DK" dirty="0"/>
              <a:t>Dagsorden/program</a:t>
            </a:r>
          </a:p>
          <a:p>
            <a:r>
              <a:rPr lang="da-DK" dirty="0"/>
              <a:t>Forventet udbytte</a:t>
            </a:r>
          </a:p>
        </p:txBody>
      </p:sp>
    </p:spTree>
    <p:extLst>
      <p:ext uri="{BB962C8B-B14F-4D97-AF65-F5344CB8AC3E}">
        <p14:creationId xmlns:p14="http://schemas.microsoft.com/office/powerpoint/2010/main" val="240509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3D752-A957-D965-4FA0-48C98C232396}"/>
              </a:ext>
            </a:extLst>
          </p:cNvPr>
          <p:cNvSpPr>
            <a:spLocks noGrp="1"/>
          </p:cNvSpPr>
          <p:nvPr>
            <p:ph type="title"/>
          </p:nvPr>
        </p:nvSpPr>
        <p:spPr>
          <a:xfrm>
            <a:off x="838200" y="365125"/>
            <a:ext cx="10755702" cy="1325563"/>
          </a:xfrm>
        </p:spPr>
        <p:txBody>
          <a:bodyPr/>
          <a:lstStyle/>
          <a:p>
            <a:r>
              <a:rPr lang="da-DK" dirty="0"/>
              <a:t>Kommunens tiltag til forankring af beredskabet</a:t>
            </a:r>
          </a:p>
        </p:txBody>
      </p:sp>
      <p:sp>
        <p:nvSpPr>
          <p:cNvPr id="3" name="Pladsholder til indhold 2">
            <a:extLst>
              <a:ext uri="{FF2B5EF4-FFF2-40B4-BE49-F238E27FC236}">
                <a16:creationId xmlns:a16="http://schemas.microsoft.com/office/drawing/2014/main" id="{CD1F60F9-955C-E691-F347-A935B152ACF3}"/>
              </a:ext>
            </a:extLst>
          </p:cNvPr>
          <p:cNvSpPr>
            <a:spLocks noGrp="1"/>
          </p:cNvSpPr>
          <p:nvPr>
            <p:ph idx="1"/>
          </p:nvPr>
        </p:nvSpPr>
        <p:spPr/>
        <p:txBody>
          <a:bodyPr/>
          <a:lstStyle/>
          <a:p>
            <a:r>
              <a:rPr lang="da-DK" dirty="0"/>
              <a:t>Hvilke beslutninger har chefgruppen truffet om:</a:t>
            </a:r>
            <a:br>
              <a:rPr lang="da-DK" dirty="0"/>
            </a:br>
            <a:r>
              <a:rPr lang="da-DK" dirty="0"/>
              <a:t>- Kommunikation</a:t>
            </a:r>
            <a:br>
              <a:rPr lang="da-DK" dirty="0"/>
            </a:br>
            <a:r>
              <a:rPr lang="da-DK" dirty="0"/>
              <a:t>- Øvrige arrangementer</a:t>
            </a:r>
            <a:br>
              <a:rPr lang="da-DK" dirty="0"/>
            </a:br>
            <a:r>
              <a:rPr lang="da-DK" dirty="0"/>
              <a:t>- Opfølgning (årshjul m.m.)</a:t>
            </a:r>
            <a:br>
              <a:rPr lang="da-DK" dirty="0"/>
            </a:br>
            <a:r>
              <a:rPr lang="da-DK" dirty="0"/>
              <a:t>- Introduktion til nye medarbejdere</a:t>
            </a:r>
            <a:br>
              <a:rPr lang="da-DK" dirty="0"/>
            </a:br>
            <a:r>
              <a:rPr lang="da-DK" dirty="0"/>
              <a:t>- XX</a:t>
            </a:r>
            <a:br>
              <a:rPr lang="da-DK" dirty="0"/>
            </a:br>
            <a:r>
              <a:rPr lang="da-DK" dirty="0"/>
              <a:t>- XX</a:t>
            </a:r>
          </a:p>
        </p:txBody>
      </p:sp>
    </p:spTree>
    <p:extLst>
      <p:ext uri="{BB962C8B-B14F-4D97-AF65-F5344CB8AC3E}">
        <p14:creationId xmlns:p14="http://schemas.microsoft.com/office/powerpoint/2010/main" val="3743239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110C7-8B75-7088-11E3-DC9BDBF02823}"/>
              </a:ext>
            </a:extLst>
          </p:cNvPr>
          <p:cNvSpPr>
            <a:spLocks noGrp="1"/>
          </p:cNvSpPr>
          <p:nvPr>
            <p:ph type="title"/>
          </p:nvPr>
        </p:nvSpPr>
        <p:spPr/>
        <p:txBody>
          <a:bodyPr/>
          <a:lstStyle/>
          <a:p>
            <a:r>
              <a:rPr lang="da-DK" dirty="0"/>
              <a:t>Forebyggelse af overgreb mod børn og unge</a:t>
            </a:r>
          </a:p>
        </p:txBody>
      </p:sp>
      <p:pic>
        <p:nvPicPr>
          <p:cNvPr id="9" name="Pladsholder til indhold 8">
            <a:extLst>
              <a:ext uri="{FF2B5EF4-FFF2-40B4-BE49-F238E27FC236}">
                <a16:creationId xmlns:a16="http://schemas.microsoft.com/office/drawing/2014/main" id="{A51FC335-91AD-F6EC-E6D4-E7CFCA6DDFC6}"/>
              </a:ext>
            </a:extLst>
          </p:cNvPr>
          <p:cNvPicPr>
            <a:picLocks noGrp="1" noChangeAspect="1"/>
          </p:cNvPicPr>
          <p:nvPr>
            <p:ph idx="1"/>
          </p:nvPr>
        </p:nvPicPr>
        <p:blipFill>
          <a:blip r:embed="rId4"/>
          <a:stretch>
            <a:fillRect/>
          </a:stretch>
        </p:blipFill>
        <p:spPr>
          <a:xfrm>
            <a:off x="3234037" y="1690688"/>
            <a:ext cx="4706007" cy="2048161"/>
          </a:xfrm>
        </p:spPr>
      </p:pic>
      <p:sp>
        <p:nvSpPr>
          <p:cNvPr id="10" name="Ellipse 9">
            <a:extLst>
              <a:ext uri="{FF2B5EF4-FFF2-40B4-BE49-F238E27FC236}">
                <a16:creationId xmlns:a16="http://schemas.microsoft.com/office/drawing/2014/main" id="{3D1F5BB3-237F-DA16-0419-E58B0CEAB6C2}"/>
              </a:ext>
            </a:extLst>
          </p:cNvPr>
          <p:cNvSpPr/>
          <p:nvPr/>
        </p:nvSpPr>
        <p:spPr>
          <a:xfrm>
            <a:off x="748146" y="4094454"/>
            <a:ext cx="4379538" cy="2294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Skab trygge fysiske rammer for adfærd og samvær med børn og unge, så de beskyttes mod grænseoverskridende adfærd og overgreb</a:t>
            </a:r>
          </a:p>
        </p:txBody>
      </p:sp>
      <p:sp>
        <p:nvSpPr>
          <p:cNvPr id="11" name="Ellipse 10">
            <a:extLst>
              <a:ext uri="{FF2B5EF4-FFF2-40B4-BE49-F238E27FC236}">
                <a16:creationId xmlns:a16="http://schemas.microsoft.com/office/drawing/2014/main" id="{95B5FFCA-9839-57FD-95F4-FF12A737F103}"/>
              </a:ext>
            </a:extLst>
          </p:cNvPr>
          <p:cNvSpPr/>
          <p:nvPr/>
        </p:nvSpPr>
        <p:spPr>
          <a:xfrm>
            <a:off x="5663045" y="4094455"/>
            <a:ext cx="3927519" cy="2294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Styrk børn og unges forståelse for grænser, så de lærer at mærke og udtrykke egne grænser samt forstå og respektere andres grænser</a:t>
            </a:r>
          </a:p>
        </p:txBody>
      </p:sp>
      <p:sp>
        <p:nvSpPr>
          <p:cNvPr id="12" name="Tekstfelt 11">
            <a:extLst>
              <a:ext uri="{FF2B5EF4-FFF2-40B4-BE49-F238E27FC236}">
                <a16:creationId xmlns:a16="http://schemas.microsoft.com/office/drawing/2014/main" id="{D17C787C-7D90-B267-0CF9-8667725065B1}"/>
              </a:ext>
            </a:extLst>
          </p:cNvPr>
          <p:cNvSpPr txBox="1"/>
          <p:nvPr/>
        </p:nvSpPr>
        <p:spPr>
          <a:xfrm>
            <a:off x="8955654" y="3013501"/>
            <a:ext cx="2760453" cy="830997"/>
          </a:xfrm>
          <a:prstGeom prst="rect">
            <a:avLst/>
          </a:prstGeom>
          <a:noFill/>
        </p:spPr>
        <p:txBody>
          <a:bodyPr wrap="square" rtlCol="0">
            <a:spAutoFit/>
          </a:bodyPr>
          <a:lstStyle/>
          <a:p>
            <a:r>
              <a:rPr lang="da-DK" sz="1200" dirty="0"/>
              <a:t>Læs mere her:</a:t>
            </a:r>
          </a:p>
          <a:p>
            <a:r>
              <a:rPr lang="da-DK" sz="1200" dirty="0"/>
              <a:t>https://www.sbst.dk/Media/638731314087556678/16860_SOS_Anbefalinger_Publikation_Jan25.pdf</a:t>
            </a:r>
          </a:p>
        </p:txBody>
      </p:sp>
    </p:spTree>
    <p:extLst>
      <p:ext uri="{BB962C8B-B14F-4D97-AF65-F5344CB8AC3E}">
        <p14:creationId xmlns:p14="http://schemas.microsoft.com/office/powerpoint/2010/main" val="1696291895"/>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D05BD0-8A34-CCAC-EADF-2D147F3BC072}"/>
              </a:ext>
            </a:extLst>
          </p:cNvPr>
          <p:cNvSpPr>
            <a:spLocks noGrp="1"/>
          </p:cNvSpPr>
          <p:nvPr>
            <p:ph type="title"/>
          </p:nvPr>
        </p:nvSpPr>
        <p:spPr/>
        <p:txBody>
          <a:bodyPr/>
          <a:lstStyle/>
          <a:p>
            <a:r>
              <a:rPr lang="da-DK" dirty="0"/>
              <a:t>Opsporing af overgreb mod børn og unge</a:t>
            </a:r>
          </a:p>
        </p:txBody>
      </p:sp>
      <p:pic>
        <p:nvPicPr>
          <p:cNvPr id="5" name="Pladsholder til indhold 4">
            <a:extLst>
              <a:ext uri="{FF2B5EF4-FFF2-40B4-BE49-F238E27FC236}">
                <a16:creationId xmlns:a16="http://schemas.microsoft.com/office/drawing/2014/main" id="{4EA4AB7A-2712-3EC6-0B45-861617F43516}"/>
              </a:ext>
            </a:extLst>
          </p:cNvPr>
          <p:cNvPicPr>
            <a:picLocks noGrp="1" noChangeAspect="1"/>
          </p:cNvPicPr>
          <p:nvPr>
            <p:ph idx="1"/>
          </p:nvPr>
        </p:nvPicPr>
        <p:blipFill>
          <a:blip r:embed="rId2"/>
          <a:stretch>
            <a:fillRect/>
          </a:stretch>
        </p:blipFill>
        <p:spPr>
          <a:xfrm>
            <a:off x="3233775" y="2790736"/>
            <a:ext cx="4620270" cy="1276528"/>
          </a:xfrm>
        </p:spPr>
      </p:pic>
      <p:sp>
        <p:nvSpPr>
          <p:cNvPr id="6" name="Ellipse 5">
            <a:extLst>
              <a:ext uri="{FF2B5EF4-FFF2-40B4-BE49-F238E27FC236}">
                <a16:creationId xmlns:a16="http://schemas.microsoft.com/office/drawing/2014/main" id="{534C6935-9774-4EEA-2D28-50D42E17B37A}"/>
              </a:ext>
            </a:extLst>
          </p:cNvPr>
          <p:cNvSpPr/>
          <p:nvPr/>
        </p:nvSpPr>
        <p:spPr>
          <a:xfrm>
            <a:off x="708803" y="2537453"/>
            <a:ext cx="2211042" cy="1325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En åben og dialogbaseret kultur</a:t>
            </a:r>
          </a:p>
        </p:txBody>
      </p:sp>
      <p:sp>
        <p:nvSpPr>
          <p:cNvPr id="7" name="Ellipse 6">
            <a:extLst>
              <a:ext uri="{FF2B5EF4-FFF2-40B4-BE49-F238E27FC236}">
                <a16:creationId xmlns:a16="http://schemas.microsoft.com/office/drawing/2014/main" id="{5B1F234F-DCCD-17BE-D855-FB8A8F5C9812}"/>
              </a:ext>
            </a:extLst>
          </p:cNvPr>
          <p:cNvSpPr/>
          <p:nvPr/>
        </p:nvSpPr>
        <p:spPr>
          <a:xfrm>
            <a:off x="1482613" y="4669826"/>
            <a:ext cx="2211042" cy="1325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Faglige hypoteser om overgreb</a:t>
            </a:r>
          </a:p>
        </p:txBody>
      </p:sp>
      <p:sp>
        <p:nvSpPr>
          <p:cNvPr id="8" name="Ellipse 7">
            <a:extLst>
              <a:ext uri="{FF2B5EF4-FFF2-40B4-BE49-F238E27FC236}">
                <a16:creationId xmlns:a16="http://schemas.microsoft.com/office/drawing/2014/main" id="{B78F1C65-22E9-4FAE-CCCB-C1C465A36B59}"/>
              </a:ext>
            </a:extLst>
          </p:cNvPr>
          <p:cNvSpPr/>
          <p:nvPr/>
        </p:nvSpPr>
        <p:spPr>
          <a:xfrm>
            <a:off x="5010510" y="4978624"/>
            <a:ext cx="2460554" cy="1325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Fokus på samvær og kontakt med børn og unge i mistrivsel</a:t>
            </a:r>
          </a:p>
        </p:txBody>
      </p:sp>
      <p:sp>
        <p:nvSpPr>
          <p:cNvPr id="9" name="Ellipse 8">
            <a:extLst>
              <a:ext uri="{FF2B5EF4-FFF2-40B4-BE49-F238E27FC236}">
                <a16:creationId xmlns:a16="http://schemas.microsoft.com/office/drawing/2014/main" id="{E0558C69-1969-F09C-F383-71E356A21A92}"/>
              </a:ext>
            </a:extLst>
          </p:cNvPr>
          <p:cNvSpPr/>
          <p:nvPr/>
        </p:nvSpPr>
        <p:spPr>
          <a:xfrm>
            <a:off x="8219537" y="4432672"/>
            <a:ext cx="2280249" cy="1325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Samarbejde med forældre og netværk</a:t>
            </a:r>
          </a:p>
        </p:txBody>
      </p:sp>
      <p:sp>
        <p:nvSpPr>
          <p:cNvPr id="10" name="Ellipse 9">
            <a:extLst>
              <a:ext uri="{FF2B5EF4-FFF2-40B4-BE49-F238E27FC236}">
                <a16:creationId xmlns:a16="http://schemas.microsoft.com/office/drawing/2014/main" id="{184EA80A-38CF-057F-9E51-53EDC54CBA0E}"/>
              </a:ext>
            </a:extLst>
          </p:cNvPr>
          <p:cNvSpPr/>
          <p:nvPr/>
        </p:nvSpPr>
        <p:spPr>
          <a:xfrm>
            <a:off x="9202948" y="2340484"/>
            <a:ext cx="2280249" cy="132556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Systematisk tværfaglig sparring</a:t>
            </a:r>
          </a:p>
        </p:txBody>
      </p:sp>
    </p:spTree>
    <p:extLst>
      <p:ext uri="{BB962C8B-B14F-4D97-AF65-F5344CB8AC3E}">
        <p14:creationId xmlns:p14="http://schemas.microsoft.com/office/powerpoint/2010/main" val="123447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16A84D-0B03-17FF-9B43-A6DD0E6DE892}"/>
              </a:ext>
            </a:extLst>
          </p:cNvPr>
          <p:cNvSpPr>
            <a:spLocks noGrp="1"/>
          </p:cNvSpPr>
          <p:nvPr>
            <p:ph type="title"/>
          </p:nvPr>
        </p:nvSpPr>
        <p:spPr/>
        <p:txBody>
          <a:bodyPr/>
          <a:lstStyle/>
          <a:p>
            <a:r>
              <a:rPr lang="da-DK" dirty="0"/>
              <a:t>Håndtering af overgreb mod børn og unge</a:t>
            </a:r>
          </a:p>
        </p:txBody>
      </p:sp>
      <p:pic>
        <p:nvPicPr>
          <p:cNvPr id="5" name="Pladsholder til indhold 4">
            <a:extLst>
              <a:ext uri="{FF2B5EF4-FFF2-40B4-BE49-F238E27FC236}">
                <a16:creationId xmlns:a16="http://schemas.microsoft.com/office/drawing/2014/main" id="{A6C11A88-7A86-930A-F9D1-30ED79BC0C95}"/>
              </a:ext>
            </a:extLst>
          </p:cNvPr>
          <p:cNvPicPr>
            <a:picLocks noGrp="1" noChangeAspect="1"/>
          </p:cNvPicPr>
          <p:nvPr>
            <p:ph idx="1"/>
          </p:nvPr>
        </p:nvPicPr>
        <p:blipFill>
          <a:blip r:embed="rId2"/>
          <a:stretch>
            <a:fillRect/>
          </a:stretch>
        </p:blipFill>
        <p:spPr>
          <a:xfrm>
            <a:off x="3469651" y="2159613"/>
            <a:ext cx="4648849" cy="1733792"/>
          </a:xfrm>
        </p:spPr>
      </p:pic>
      <p:sp>
        <p:nvSpPr>
          <p:cNvPr id="6" name="Ellipse 5">
            <a:extLst>
              <a:ext uri="{FF2B5EF4-FFF2-40B4-BE49-F238E27FC236}">
                <a16:creationId xmlns:a16="http://schemas.microsoft.com/office/drawing/2014/main" id="{5E7D5744-0E76-1DC4-D638-2CD75244BBDC}"/>
              </a:ext>
            </a:extLst>
          </p:cNvPr>
          <p:cNvSpPr/>
          <p:nvPr/>
        </p:nvSpPr>
        <p:spPr>
          <a:xfrm>
            <a:off x="638355" y="1824485"/>
            <a:ext cx="2399580" cy="16045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Systematisk arbejde med formulering og afsendelse af underretninger </a:t>
            </a:r>
          </a:p>
        </p:txBody>
      </p:sp>
      <p:sp>
        <p:nvSpPr>
          <p:cNvPr id="7" name="Ellipse 6">
            <a:extLst>
              <a:ext uri="{FF2B5EF4-FFF2-40B4-BE49-F238E27FC236}">
                <a16:creationId xmlns:a16="http://schemas.microsoft.com/office/drawing/2014/main" id="{02F8303A-2045-9586-8702-DF19E0A512D0}"/>
              </a:ext>
            </a:extLst>
          </p:cNvPr>
          <p:cNvSpPr/>
          <p:nvPr/>
        </p:nvSpPr>
        <p:spPr>
          <a:xfrm>
            <a:off x="638355" y="4014176"/>
            <a:ext cx="2399581" cy="131636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Myndigheds</a:t>
            </a:r>
            <a:br>
              <a:rPr lang="da-DK" sz="1400" dirty="0"/>
            </a:br>
            <a:r>
              <a:rPr lang="da-DK" sz="1400" dirty="0"/>
              <a:t>håndtering af underretninger </a:t>
            </a:r>
          </a:p>
        </p:txBody>
      </p:sp>
      <p:sp>
        <p:nvSpPr>
          <p:cNvPr id="8" name="Ellipse 7">
            <a:extLst>
              <a:ext uri="{FF2B5EF4-FFF2-40B4-BE49-F238E27FC236}">
                <a16:creationId xmlns:a16="http://schemas.microsoft.com/office/drawing/2014/main" id="{9AF5AC44-A689-43DE-5A68-3998201B02A2}"/>
              </a:ext>
            </a:extLst>
          </p:cNvPr>
          <p:cNvSpPr/>
          <p:nvPr/>
        </p:nvSpPr>
        <p:spPr>
          <a:xfrm>
            <a:off x="2836718" y="4980250"/>
            <a:ext cx="2603871" cy="16045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Inddragelse af børn og unge under behandling af sagen om overgreb </a:t>
            </a:r>
          </a:p>
        </p:txBody>
      </p:sp>
      <p:sp>
        <p:nvSpPr>
          <p:cNvPr id="9" name="Ellipse 8">
            <a:extLst>
              <a:ext uri="{FF2B5EF4-FFF2-40B4-BE49-F238E27FC236}">
                <a16:creationId xmlns:a16="http://schemas.microsoft.com/office/drawing/2014/main" id="{1FFFB257-C81E-E69F-DE97-C999F5F56D5C}"/>
              </a:ext>
            </a:extLst>
          </p:cNvPr>
          <p:cNvSpPr/>
          <p:nvPr/>
        </p:nvSpPr>
        <p:spPr>
          <a:xfrm>
            <a:off x="5794075" y="4911765"/>
            <a:ext cx="2603871" cy="16045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Systematisk samarbejde med politi, sundhedsvæsen, børnehuse m.m. </a:t>
            </a:r>
          </a:p>
        </p:txBody>
      </p:sp>
      <p:sp>
        <p:nvSpPr>
          <p:cNvPr id="10" name="Ellipse 9">
            <a:extLst>
              <a:ext uri="{FF2B5EF4-FFF2-40B4-BE49-F238E27FC236}">
                <a16:creationId xmlns:a16="http://schemas.microsoft.com/office/drawing/2014/main" id="{8A93D848-E1DD-2A09-1677-442152179B51}"/>
              </a:ext>
            </a:extLst>
          </p:cNvPr>
          <p:cNvSpPr/>
          <p:nvPr/>
        </p:nvSpPr>
        <p:spPr>
          <a:xfrm>
            <a:off x="8734243" y="4166558"/>
            <a:ext cx="2913966" cy="16045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Orientering og vejledning til tværfaglige samarbejdspartnere fra fx dagtilbud og skole </a:t>
            </a:r>
          </a:p>
        </p:txBody>
      </p:sp>
      <p:sp>
        <p:nvSpPr>
          <p:cNvPr id="11" name="Ellipse 10">
            <a:extLst>
              <a:ext uri="{FF2B5EF4-FFF2-40B4-BE49-F238E27FC236}">
                <a16:creationId xmlns:a16="http://schemas.microsoft.com/office/drawing/2014/main" id="{9175285A-C824-8830-545D-44D93F48999C}"/>
              </a:ext>
            </a:extLst>
          </p:cNvPr>
          <p:cNvSpPr/>
          <p:nvPr/>
        </p:nvSpPr>
        <p:spPr>
          <a:xfrm>
            <a:off x="8776461" y="1824485"/>
            <a:ext cx="2871747" cy="16045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400" dirty="0"/>
              <a:t>Målrettet støtte og behandling til børn og unge, som har været udsat for overgreb </a:t>
            </a:r>
          </a:p>
        </p:txBody>
      </p:sp>
    </p:spTree>
    <p:extLst>
      <p:ext uri="{BB962C8B-B14F-4D97-AF65-F5344CB8AC3E}">
        <p14:creationId xmlns:p14="http://schemas.microsoft.com/office/powerpoint/2010/main" val="108775036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386</Words>
  <Application>Microsoft Office PowerPoint</Application>
  <PresentationFormat>Widescreen</PresentationFormat>
  <Paragraphs>36</Paragraphs>
  <Slides>8</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8</vt:i4>
      </vt:variant>
    </vt:vector>
  </HeadingPairs>
  <TitlesOfParts>
    <vt:vector size="12" baseType="lpstr">
      <vt:lpstr>Aptos</vt:lpstr>
      <vt:lpstr>Aptos Display</vt:lpstr>
      <vt:lpstr>Arial</vt:lpstr>
      <vt:lpstr>Office-tema</vt:lpstr>
      <vt:lpstr>Det kommunale beredskab på overgrebsområdet</vt:lpstr>
      <vt:lpstr>Hvad er et kommunalt beredskab?</vt:lpstr>
      <vt:lpstr>XX Kommunes beredskab er revideret </vt:lpstr>
      <vt:lpstr>Navn på dagens arrangement + dato, årstal Teammøde, ledermøde, temadag, kickoff …</vt:lpstr>
      <vt:lpstr>Kommunens tiltag til forankring af beredskabet</vt:lpstr>
      <vt:lpstr>Forebyggelse af overgreb mod børn og unge</vt:lpstr>
      <vt:lpstr>Opsporing af overgreb mod børn og unge</vt:lpstr>
      <vt:lpstr>Håndtering af overgreb mod børn og unge</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Lis Toft Madsen</dc:creator>
  <cp:lastModifiedBy>Ditte Bonnerup Jensen</cp:lastModifiedBy>
  <cp:revision>7</cp:revision>
  <dcterms:created xsi:type="dcterms:W3CDTF">2025-05-05T10:35:07Z</dcterms:created>
  <dcterms:modified xsi:type="dcterms:W3CDTF">2025-05-21T10:32:35Z</dcterms:modified>
</cp:coreProperties>
</file>